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6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62" r:id="rId56"/>
    <p:sldId id="363" r:id="rId57"/>
    <p:sldId id="348" r:id="rId58"/>
    <p:sldId id="369" r:id="rId59"/>
    <p:sldId id="368" r:id="rId60"/>
    <p:sldId id="370" r:id="rId61"/>
    <p:sldId id="347" r:id="rId62"/>
    <p:sldId id="346" r:id="rId63"/>
    <p:sldId id="349" r:id="rId64"/>
    <p:sldId id="345" r:id="rId65"/>
    <p:sldId id="351" r:id="rId66"/>
    <p:sldId id="352" r:id="rId67"/>
    <p:sldId id="350" r:id="rId68"/>
    <p:sldId id="359" r:id="rId69"/>
    <p:sldId id="360" r:id="rId70"/>
    <p:sldId id="355" r:id="rId71"/>
    <p:sldId id="356" r:id="rId72"/>
    <p:sldId id="358" r:id="rId73"/>
    <p:sldId id="361" r:id="rId74"/>
    <p:sldId id="364" r:id="rId75"/>
    <p:sldId id="357" r:id="rId76"/>
    <p:sldId id="365" r:id="rId77"/>
    <p:sldId id="366" r:id="rId78"/>
    <p:sldId id="371" r:id="rId79"/>
    <p:sldId id="372" r:id="rId80"/>
    <p:sldId id="373" r:id="rId81"/>
    <p:sldId id="270" r:id="rId82"/>
    <p:sldId id="290" r:id="rId83"/>
    <p:sldId id="291" r:id="rId84"/>
    <p:sldId id="292" r:id="rId85"/>
    <p:sldId id="293" r:id="rId86"/>
    <p:sldId id="294" r:id="rId87"/>
    <p:sldId id="295" r:id="rId88"/>
    <p:sldId id="296" r:id="rId89"/>
    <p:sldId id="297" r:id="rId90"/>
    <p:sldId id="298" r:id="rId91"/>
    <p:sldId id="299" r:id="rId92"/>
    <p:sldId id="300" r:id="rId93"/>
    <p:sldId id="275" r:id="rId94"/>
    <p:sldId id="260" r:id="rId9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4"/>
    <p:restoredTop sz="84779" autoAdjust="0"/>
  </p:normalViewPr>
  <p:slideViewPr>
    <p:cSldViewPr snapToGrid="0" snapToObjects="1">
      <p:cViewPr>
        <p:scale>
          <a:sx n="95" d="100"/>
          <a:sy n="95" d="100"/>
        </p:scale>
        <p:origin x="2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viewProps" Target="viewProps.xml"/></Relationships>
</file>

<file path=ppt/media/image37.png>
</file>

<file path=ppt/media/image41.png>
</file>

<file path=ppt/media/image43.png>
</file>

<file path=ppt/media/image50.png>
</file>

<file path=ppt/media/image51.png>
</file>

<file path=ppt/media/image52.png>
</file>

<file path=ppt/media/image53.png>
</file>

<file path=ppt/media/image59.png>
</file>

<file path=ppt/media/image60.png>
</file>

<file path=ppt/media/image6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3/13/19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17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83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89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063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27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570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2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3/13/19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3/13/19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3/13/19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pubsonline.informs.org/doi/pdf/10.1287/mnsc.2015.2304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 dirty="0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888347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46391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-0.993 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=0.70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024420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731388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-0.231 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150055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737419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831252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776790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017335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773962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683057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291653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659699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-0.318 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607121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577489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41A117C-368A-A24F-B323-3B67BCB2F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39043"/>
            <a:ext cx="4101107" cy="5468144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64C38C7-56FA-C84D-A689-976E81A73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509" y="1239043"/>
            <a:ext cx="4101108" cy="54681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7722BE8-B0FA-1040-BC5E-2AE2C9898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167" y="1184277"/>
            <a:ext cx="3954065" cy="527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9116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Sockpuppet</a:t>
            </a:r>
            <a:r>
              <a:rPr lang="en-US" dirty="0"/>
              <a:t> account changes (needs update)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119182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119182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262058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598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/>
          </a:bodyPr>
          <a:lstStyle/>
          <a:p>
            <a:r>
              <a:rPr lang="en-US" dirty="0"/>
              <a:t>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151728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108864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Budget model: 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699D498-6031-7943-8F66-DBD0DEC84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387" y="1518439"/>
            <a:ext cx="3900488" cy="520065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6D76A5-92B0-4845-9151-8AA11A53F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75" y="928682"/>
            <a:ext cx="4093369" cy="5457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83A17C-C163-4541-8738-02E224E605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6244" y="985835"/>
            <a:ext cx="4093369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515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</a:t>
            </a:r>
            <a:r>
              <a:rPr lang="en-US" dirty="0" err="1"/>
              <a:t>Sockpuppet</a:t>
            </a:r>
            <a:r>
              <a:rPr lang="en-US" dirty="0"/>
              <a:t> account changes (need updates)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62124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762124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333496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6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D28E09-4A0C-644F-A67D-D8EC29240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5300" y="1619249"/>
            <a:ext cx="3499247" cy="4665663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0CAC74-F162-3E43-8809-5884C4D95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20" y="1619250"/>
            <a:ext cx="3499247" cy="46656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B9178C7-D1C9-064D-9B36-E157AD617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0592" y="1654969"/>
            <a:ext cx="3499247" cy="466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286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299105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Removed cost for account creation, because they are usually reused by the attackers.</a:t>
                </a:r>
              </a:p>
              <a:p>
                <a:r>
                  <a:rPr lang="en-US" dirty="0"/>
                  <a:t>Given costs and a certain budge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b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096000" y="3829084"/>
            <a:ext cx="511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per review ranges from $6, $7, $8, $10, and $15 and the price varies by packages.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A3709-1977-1141-B679-095E1DDE1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of fake reviews on major websites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A4B6A2A-B262-C544-9D67-D4651DA03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2816821"/>
              </p:ext>
            </p:extLst>
          </p:nvPr>
        </p:nvGraphicFramePr>
        <p:xfrm>
          <a:off x="2095500" y="1613059"/>
          <a:ext cx="78867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542406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71314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38067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Website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188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Amazon*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/buy-amazon-reviews/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20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</a:t>
                      </a:r>
                      <a:r>
                        <a:rPr lang="en-US" sz="1600" dirty="0" err="1"/>
                        <a:t>epinions</a:t>
                      </a:r>
                      <a:r>
                        <a:rPr lang="en-US" sz="1600" dirty="0"/>
                        <a:t>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11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https://pubsonline.informs.org/doi/pdf/10.1287/mnsc.2015.2304</a:t>
                      </a:r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706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Tripadvisor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AppWatcher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unveiling the underground market of trading mobile app reviews (</a:t>
                      </a: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WiSec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15)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437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iOS App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ios</a:t>
                      </a:r>
                      <a:r>
                        <a:rPr lang="en-US" sz="1600" dirty="0"/>
                        <a:t>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84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Android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/android-app-reviews/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5803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58F3C-83EA-BD43-8461-DA9F29A8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898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q=0.5%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6DF971-EE8E-BA40-9BE8-1A676B0B7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</p:spTree>
    <p:extLst>
      <p:ext uri="{BB962C8B-B14F-4D97-AF65-F5344CB8AC3E}">
        <p14:creationId xmlns:p14="http://schemas.microsoft.com/office/powerpoint/2010/main" val="252540536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7A79AD-AFA1-3E41-8B93-33C7AFEF4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70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q=3%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56CD69-850F-674D-B3A8-6DDA243EA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773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q=5%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2EAADF-946F-C94B-8EB4-EE43A73B5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902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q=10%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7EF815-B163-B341-B57A-94DB67A86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119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13400" y="1283776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910388" y="2416743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0091A-8EB8-0B47-BEA4-27884AC44B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028" y="2362203"/>
            <a:ext cx="5472517" cy="141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57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5656057-6954-D944-858B-4EFE394BC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200" y="2086769"/>
            <a:ext cx="8780515" cy="36685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920643-FBDE-884A-B319-49EEE379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Verified +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A205F-F0CA-9A45-86B7-EDFC1B8C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3FD8F80-DC66-EE44-9792-4EDDDC4D9F53}"/>
              </a:ext>
            </a:extLst>
          </p:cNvPr>
          <p:cNvSpPr/>
          <p:nvPr/>
        </p:nvSpPr>
        <p:spPr>
          <a:xfrm>
            <a:off x="2952470" y="4437528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A444D3D-A78D-9F4C-8522-2394BFAEBC99}"/>
              </a:ext>
            </a:extLst>
          </p:cNvPr>
          <p:cNvSpPr/>
          <p:nvPr/>
        </p:nvSpPr>
        <p:spPr>
          <a:xfrm>
            <a:off x="2912128" y="3884075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DE2833-C1EC-7B4F-9568-CD0DC5DD5CF6}"/>
              </a:ext>
            </a:extLst>
          </p:cNvPr>
          <p:cNvSpPr txBox="1"/>
          <p:nvPr/>
        </p:nvSpPr>
        <p:spPr>
          <a:xfrm>
            <a:off x="6992470" y="2958353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Trusted 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ED322B-6E9F-0C40-9F79-A9D26675D20C}"/>
              </a:ext>
            </a:extLst>
          </p:cNvPr>
          <p:cNvSpPr txBox="1"/>
          <p:nvPr/>
        </p:nvSpPr>
        <p:spPr>
          <a:xfrm>
            <a:off x="7185211" y="4057437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Verified users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ADE47E-6FCF-1447-B308-26A35612E550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6836149" y="3143019"/>
            <a:ext cx="156321" cy="914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D28DE7A-6152-934D-A211-9FB2D67BA08B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 flipV="1">
            <a:off x="6836149" y="4242103"/>
            <a:ext cx="349062" cy="466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27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3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number of Trusted users</a:t>
            </a:r>
          </a:p>
          <a:p>
            <a:pPr lvl="1"/>
            <a:r>
              <a:rPr lang="en-US" dirty="0"/>
              <a:t>Include the trusted users</a:t>
            </a:r>
          </a:p>
          <a:p>
            <a:pPr lvl="1"/>
            <a:r>
              <a:rPr lang="en-US" dirty="0"/>
              <a:t>Perform the attacks on the model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764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Verified +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the number of Trusted users</a:t>
            </a:r>
          </a:p>
          <a:p>
            <a:r>
              <a:rPr lang="en-US" dirty="0"/>
              <a:t>For the number of Verified users</a:t>
            </a:r>
          </a:p>
          <a:p>
            <a:pPr lvl="1"/>
            <a:r>
              <a:rPr lang="en-US" dirty="0"/>
              <a:t>Include the trusted and verified users</a:t>
            </a:r>
          </a:p>
          <a:p>
            <a:pPr lvl="1"/>
            <a:r>
              <a:rPr lang="en-US" dirty="0"/>
              <a:t>Perform the attacks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 and the Trusted-only algorithm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7832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8F1D8-6931-9545-BBB3-A4412EF9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 experiments for REV2* (Trusted) and REV2**(Trusted and Verified)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Same as other state-of-art algorithms</a:t>
                </a:r>
              </a:p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E7C4F7-8951-6543-A994-BD5ABC1EE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015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D052-4608-8F47-BC07-A2BEC7182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 on the baseline experiments and our proposed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4DD5E-6721-C541-9DCC-D4C9F4C8C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current progress, the estimation of the remaining experiments</a:t>
            </a:r>
          </a:p>
          <a:p>
            <a:pPr lvl="1"/>
            <a:r>
              <a:rPr lang="en-US" dirty="0"/>
              <a:t>The rev2 baseline experiments (hosted on anthill cluster of CS department) need around 10 days to finish</a:t>
            </a:r>
          </a:p>
          <a:p>
            <a:pPr lvl="1"/>
            <a:r>
              <a:rPr lang="en-US" dirty="0"/>
              <a:t>The fraud-eagle baseline experiments (hosted on discovery cluster of the college) need around 2 weeks to finish</a:t>
            </a:r>
          </a:p>
          <a:p>
            <a:r>
              <a:rPr lang="en-US" dirty="0"/>
              <a:t>Finished implementing the proposed RTV (review-trusted-verified) algorithm</a:t>
            </a:r>
          </a:p>
          <a:p>
            <a:pPr lvl="1"/>
            <a:r>
              <a:rPr lang="en-US" dirty="0"/>
              <a:t>Testing on </a:t>
            </a:r>
            <a:r>
              <a:rPr lang="en-US"/>
              <a:t>a server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D3F7A-3025-0545-92F7-0BD50CF85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2654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08A0D-3371-A049-81D9-6428E5D1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- trusted: verified: others=10:2:1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D2961-DC0F-B443-A8CA-4A39DB31F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79</a:t>
            </a:fld>
            <a:endParaRPr lang="en-US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C104C161-06BD-A54A-A324-30817F4F20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680371"/>
              </p:ext>
            </p:extLst>
          </p:nvPr>
        </p:nvGraphicFramePr>
        <p:xfrm>
          <a:off x="838200" y="1690688"/>
          <a:ext cx="10515603" cy="4704079"/>
        </p:xfrm>
        <a:graphic>
          <a:graphicData uri="http://schemas.openxmlformats.org/drawingml/2006/table">
            <a:tbl>
              <a:tblPr/>
              <a:tblGrid>
                <a:gridCol w="942258">
                  <a:extLst>
                    <a:ext uri="{9D8B030D-6E8A-4147-A177-3AD203B41FA5}">
                      <a16:colId xmlns:a16="http://schemas.microsoft.com/office/drawing/2014/main" val="1560016330"/>
                    </a:ext>
                  </a:extLst>
                </a:gridCol>
                <a:gridCol w="1545299">
                  <a:extLst>
                    <a:ext uri="{9D8B030D-6E8A-4147-A177-3AD203B41FA5}">
                      <a16:colId xmlns:a16="http://schemas.microsoft.com/office/drawing/2014/main" val="2502644224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4145653438"/>
                    </a:ext>
                  </a:extLst>
                </a:gridCol>
                <a:gridCol w="1093023">
                  <a:extLst>
                    <a:ext uri="{9D8B030D-6E8A-4147-A177-3AD203B41FA5}">
                      <a16:colId xmlns:a16="http://schemas.microsoft.com/office/drawing/2014/main" val="1607313340"/>
                    </a:ext>
                  </a:extLst>
                </a:gridCol>
                <a:gridCol w="1281475">
                  <a:extLst>
                    <a:ext uri="{9D8B030D-6E8A-4147-A177-3AD203B41FA5}">
                      <a16:colId xmlns:a16="http://schemas.microsoft.com/office/drawing/2014/main" val="90529343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779362101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282757717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4187327171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1059672017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551923988"/>
                    </a:ext>
                  </a:extLst>
                </a:gridCol>
              </a:tblGrid>
              <a:tr h="486745">
                <a:tc>
                  <a:txBody>
                    <a:bodyPr/>
                    <a:lstStyle/>
                    <a:p>
                      <a:pPr algn="ctr"/>
                      <a:br>
                        <a:rPr lang="en-US" sz="1600" dirty="0">
                          <a:effectLst/>
                          <a:latin typeface="+mn-lt"/>
                        </a:rPr>
                      </a:br>
                      <a:r>
                        <a:rPr lang="en-US" sz="1600" dirty="0">
                          <a:effectLst/>
                          <a:latin typeface="+mn-lt"/>
                        </a:rPr>
                        <a:t>q</a:t>
                      </a: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  <a:latin typeface="+mn-lt"/>
                        </a:rPr>
                        <a:t>metrics</a:t>
                      </a:r>
                      <a:br>
                        <a:rPr lang="en-US" sz="1600" dirty="0">
                          <a:effectLst/>
                          <a:latin typeface="+mn-lt"/>
                        </a:rPr>
                      </a:b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rtv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85986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571436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76648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38144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762911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128963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53367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14230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0.286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0.286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0.571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0.429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187365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108140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0.234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0.064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8318517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0.364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0.364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0.273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390044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346160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0.171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0.381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639296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0.727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0.091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0.773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1966290"/>
                  </a:ext>
                </a:extLst>
              </a:tr>
              <a:tr h="28013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0.193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7779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6292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135C0-6D7E-F04F-A4DC-1BAB4067E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OTC - trusted: verified: others=10:2:1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69AE5-E9D8-994E-966F-E58167673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80</a:t>
            </a:fld>
            <a:endParaRPr lang="en-US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7CFB4EAB-B01D-0C47-BF98-094CE36946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7030902"/>
              </p:ext>
            </p:extLst>
          </p:nvPr>
        </p:nvGraphicFramePr>
        <p:xfrm>
          <a:off x="838200" y="1690688"/>
          <a:ext cx="10515603" cy="4716314"/>
        </p:xfrm>
        <a:graphic>
          <a:graphicData uri="http://schemas.openxmlformats.org/drawingml/2006/table">
            <a:tbl>
              <a:tblPr/>
              <a:tblGrid>
                <a:gridCol w="942258">
                  <a:extLst>
                    <a:ext uri="{9D8B030D-6E8A-4147-A177-3AD203B41FA5}">
                      <a16:colId xmlns:a16="http://schemas.microsoft.com/office/drawing/2014/main" val="1699626806"/>
                    </a:ext>
                  </a:extLst>
                </a:gridCol>
                <a:gridCol w="1545299">
                  <a:extLst>
                    <a:ext uri="{9D8B030D-6E8A-4147-A177-3AD203B41FA5}">
                      <a16:colId xmlns:a16="http://schemas.microsoft.com/office/drawing/2014/main" val="2017240156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1772455318"/>
                    </a:ext>
                  </a:extLst>
                </a:gridCol>
                <a:gridCol w="1093023">
                  <a:extLst>
                    <a:ext uri="{9D8B030D-6E8A-4147-A177-3AD203B41FA5}">
                      <a16:colId xmlns:a16="http://schemas.microsoft.com/office/drawing/2014/main" val="1717683077"/>
                    </a:ext>
                  </a:extLst>
                </a:gridCol>
                <a:gridCol w="1281475">
                  <a:extLst>
                    <a:ext uri="{9D8B030D-6E8A-4147-A177-3AD203B41FA5}">
                      <a16:colId xmlns:a16="http://schemas.microsoft.com/office/drawing/2014/main" val="3071945986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3299195161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4113681232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3476535542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1649764126"/>
                    </a:ext>
                  </a:extLst>
                </a:gridCol>
                <a:gridCol w="942258">
                  <a:extLst>
                    <a:ext uri="{9D8B030D-6E8A-4147-A177-3AD203B41FA5}">
                      <a16:colId xmlns:a16="http://schemas.microsoft.com/office/drawing/2014/main" val="3404686020"/>
                    </a:ext>
                  </a:extLst>
                </a:gridCol>
              </a:tblGrid>
              <a:tr h="516779">
                <a:tc>
                  <a:txBody>
                    <a:bodyPr/>
                    <a:lstStyle/>
                    <a:p>
                      <a:pPr algn="ctr"/>
                      <a:br>
                        <a:rPr lang="en-US" sz="1600" dirty="0">
                          <a:effectLst/>
                          <a:latin typeface="+mn-lt"/>
                        </a:rPr>
                      </a:br>
                      <a:r>
                        <a:rPr lang="en-US" sz="1600" dirty="0">
                          <a:effectLst/>
                          <a:latin typeface="+mn-lt"/>
                        </a:rPr>
                        <a:t>q</a:t>
                      </a: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  <a:latin typeface="+mn-lt"/>
                        </a:rPr>
                        <a:t>metrics</a:t>
                      </a:r>
                      <a:br>
                        <a:rPr lang="en-US" sz="1600" dirty="0">
                          <a:effectLst/>
                          <a:latin typeface="+mn-lt"/>
                        </a:rPr>
                      </a:b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rtv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290771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2798072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414125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1755751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5340583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0.333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935442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254670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1498341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235811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9735952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0.126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0.016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56342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482064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597539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0.288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0.029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8578925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Precision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0.583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0.833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0.083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0.083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015913"/>
                  </a:ext>
                </a:extLst>
              </a:tr>
              <a:tr h="279969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Recall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0.174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0.209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0.017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7157" marR="7157" marT="7157" marB="715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97673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486356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4763</Words>
  <Application>Microsoft Macintosh PowerPoint</Application>
  <PresentationFormat>Widescreen</PresentationFormat>
  <Paragraphs>2406</Paragraphs>
  <Slides>94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99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Original fraudulent accounts changes</vt:lpstr>
      <vt:lpstr>Sockpuppet account changes (needs update)</vt:lpstr>
      <vt:lpstr>Original fraud + Sockpuppet changes</vt:lpstr>
      <vt:lpstr>Budget model: Original fraudulent accounts changes</vt:lpstr>
      <vt:lpstr>Budget model: Sockpuppet account changes (need updates)</vt:lpstr>
      <vt:lpstr>Budget model: Original fraud + Sockpuppet changes</vt:lpstr>
      <vt:lpstr>Assumption for the budget model</vt:lpstr>
      <vt:lpstr>Detection model with trusted users</vt:lpstr>
      <vt:lpstr>Detection model with trusted users</vt:lpstr>
      <vt:lpstr>Attack budget model</vt:lpstr>
      <vt:lpstr>Cost for fake accounts and reviews</vt:lpstr>
      <vt:lpstr>Price of fake reviews on major websites</vt:lpstr>
      <vt:lpstr>Experiments for the budget model</vt:lpstr>
      <vt:lpstr>Algorithm performance for budget model (amazon) q=0.5%</vt:lpstr>
      <vt:lpstr>Algorithm performance for budget model (amazon) q=1%</vt:lpstr>
      <vt:lpstr>Algorithm performance for budget model (amazon) q=3%</vt:lpstr>
      <vt:lpstr>Algorithm performance for budget model (amazon) q=5%</vt:lpstr>
      <vt:lpstr>Algorithm performance for budget model (amazon) q=10%</vt:lpstr>
      <vt:lpstr>Model: Trusted users</vt:lpstr>
      <vt:lpstr>Model: Verified + Trusted users</vt:lpstr>
      <vt:lpstr>Experiments design for Trusted model</vt:lpstr>
      <vt:lpstr>Experiments design for Verified + Trusted model</vt:lpstr>
      <vt:lpstr>Budget experiments for REV2* (Trusted) and REV2**(Trusted and Verified)</vt:lpstr>
      <vt:lpstr>Current progress on the baseline experiments and our proposed algorithm</vt:lpstr>
      <vt:lpstr>ALPHA - trusted: verified: others=10:2:1</vt:lpstr>
      <vt:lpstr>OTC - trusted: verified: others=10:2:1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367</cp:revision>
  <dcterms:created xsi:type="dcterms:W3CDTF">2018-08-16T20:39:42Z</dcterms:created>
  <dcterms:modified xsi:type="dcterms:W3CDTF">2019-03-13T22:58:55Z</dcterms:modified>
</cp:coreProperties>
</file>

<file path=docProps/thumbnail.jpeg>
</file>